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5" r:id="rId2"/>
    <p:sldId id="347" r:id="rId3"/>
    <p:sldId id="336" r:id="rId4"/>
    <p:sldId id="343" r:id="rId5"/>
    <p:sldId id="354" r:id="rId6"/>
    <p:sldId id="351" r:id="rId7"/>
    <p:sldId id="346" r:id="rId8"/>
    <p:sldId id="348" r:id="rId9"/>
    <p:sldId id="353" r:id="rId10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FFCC"/>
    <a:srgbClr val="00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79" autoAdjust="0"/>
    <p:restoredTop sz="94660"/>
  </p:normalViewPr>
  <p:slideViewPr>
    <p:cSldViewPr>
      <p:cViewPr varScale="1">
        <p:scale>
          <a:sx n="79" d="100"/>
          <a:sy n="79" d="100"/>
        </p:scale>
        <p:origin x="-3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74F767-EC05-43B6-A715-3AB3FC240FB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841C76F-E962-45AC-A757-F3D13F1CDBE1}">
      <dgm:prSet phldrT="[Text]"/>
      <dgm:spPr/>
      <dgm:t>
        <a:bodyPr/>
        <a:lstStyle/>
        <a:p>
          <a:r>
            <a:rPr lang="en-US" dirty="0" smtClean="0"/>
            <a:t>2011</a:t>
          </a:r>
          <a:endParaRPr lang="en-US" dirty="0"/>
        </a:p>
      </dgm:t>
    </dgm:pt>
    <dgm:pt modelId="{5F0B9424-ABA1-4F15-A17B-02672DDC0C44}" type="parTrans" cxnId="{A2EF2B20-528F-4C17-966B-31441CEBA588}">
      <dgm:prSet/>
      <dgm:spPr/>
      <dgm:t>
        <a:bodyPr/>
        <a:lstStyle/>
        <a:p>
          <a:endParaRPr lang="en-US"/>
        </a:p>
      </dgm:t>
    </dgm:pt>
    <dgm:pt modelId="{8C78DEB6-8998-4862-A511-B7C447B9BD71}" type="sibTrans" cxnId="{A2EF2B20-528F-4C17-966B-31441CEBA588}">
      <dgm:prSet/>
      <dgm:spPr/>
      <dgm:t>
        <a:bodyPr/>
        <a:lstStyle/>
        <a:p>
          <a:endParaRPr lang="en-US"/>
        </a:p>
      </dgm:t>
    </dgm:pt>
    <dgm:pt modelId="{8BC296E6-CFDC-4F42-A2D7-85B051A65569}">
      <dgm:prSet phldrT="[Text]"/>
      <dgm:spPr/>
      <dgm:t>
        <a:bodyPr/>
        <a:lstStyle/>
        <a:p>
          <a:r>
            <a:rPr lang="en-US" dirty="0" smtClean="0"/>
            <a:t>- Introduction and Education</a:t>
          </a:r>
        </a:p>
        <a:p>
          <a:r>
            <a:rPr lang="en-US" dirty="0" smtClean="0"/>
            <a:t>- Research Assessment Vendors</a:t>
          </a:r>
        </a:p>
        <a:p>
          <a:r>
            <a:rPr lang="en-US" dirty="0" smtClean="0"/>
            <a:t>- Project Planning</a:t>
          </a:r>
          <a:endParaRPr lang="en-US" dirty="0"/>
        </a:p>
      </dgm:t>
    </dgm:pt>
    <dgm:pt modelId="{C3ABB826-25AF-4DB5-9403-C715F67FF3A6}" type="parTrans" cxnId="{F8565424-61DA-4F26-962C-D32E514D0413}">
      <dgm:prSet/>
      <dgm:spPr/>
      <dgm:t>
        <a:bodyPr/>
        <a:lstStyle/>
        <a:p>
          <a:endParaRPr lang="en-US"/>
        </a:p>
      </dgm:t>
    </dgm:pt>
    <dgm:pt modelId="{A59EBD1D-4F6C-4C5B-82D6-3B0F45BD2F11}" type="sibTrans" cxnId="{F8565424-61DA-4F26-962C-D32E514D0413}">
      <dgm:prSet/>
      <dgm:spPr/>
      <dgm:t>
        <a:bodyPr/>
        <a:lstStyle/>
        <a:p>
          <a:endParaRPr lang="en-US"/>
        </a:p>
      </dgm:t>
    </dgm:pt>
    <dgm:pt modelId="{D1751D96-95F9-4C9F-8336-1D23EBFB1DF6}">
      <dgm:prSet phldrT="[Text]"/>
      <dgm:spPr/>
      <dgm:t>
        <a:bodyPr/>
        <a:lstStyle/>
        <a:p>
          <a:r>
            <a:rPr lang="en-US" dirty="0" smtClean="0"/>
            <a:t>2012</a:t>
          </a:r>
          <a:endParaRPr lang="en-US" dirty="0"/>
        </a:p>
      </dgm:t>
    </dgm:pt>
    <dgm:pt modelId="{C4A82F80-530B-43E4-B706-142124D50BDB}" type="parTrans" cxnId="{62636033-913C-44B5-9DAE-41DC3CBA7B8E}">
      <dgm:prSet/>
      <dgm:spPr/>
      <dgm:t>
        <a:bodyPr/>
        <a:lstStyle/>
        <a:p>
          <a:endParaRPr lang="en-US"/>
        </a:p>
      </dgm:t>
    </dgm:pt>
    <dgm:pt modelId="{A81DD84A-99A1-44AE-B623-6ABA0C4FD674}" type="sibTrans" cxnId="{62636033-913C-44B5-9DAE-41DC3CBA7B8E}">
      <dgm:prSet/>
      <dgm:spPr/>
      <dgm:t>
        <a:bodyPr/>
        <a:lstStyle/>
        <a:p>
          <a:endParaRPr lang="en-US"/>
        </a:p>
      </dgm:t>
    </dgm:pt>
    <dgm:pt modelId="{AB1F94B4-C532-4BFB-ADAC-BF27B8145A27}">
      <dgm:prSet phldrT="[Text]"/>
      <dgm:spPr/>
      <dgm:t>
        <a:bodyPr/>
        <a:lstStyle/>
        <a:p>
          <a:r>
            <a:rPr lang="en-US" dirty="0" smtClean="0"/>
            <a:t>-Implement Billing Regulatory Updates (EDI 5010)</a:t>
          </a:r>
        </a:p>
        <a:p>
          <a:r>
            <a:rPr lang="en-US" dirty="0" smtClean="0"/>
            <a:t>- Complete Readiness  Assessment</a:t>
          </a:r>
        </a:p>
        <a:p>
          <a:r>
            <a:rPr lang="en-US" dirty="0" smtClean="0"/>
            <a:t>- Coder Anatomy and Physiology </a:t>
          </a:r>
          <a:r>
            <a:rPr lang="en-US" dirty="0" smtClean="0"/>
            <a:t>Education</a:t>
          </a:r>
        </a:p>
        <a:p>
          <a:r>
            <a:rPr lang="en-US" dirty="0" smtClean="0"/>
            <a:t>- Define Project Charter / Statement of Work</a:t>
          </a:r>
          <a:endParaRPr lang="en-US" dirty="0" smtClean="0"/>
        </a:p>
      </dgm:t>
    </dgm:pt>
    <dgm:pt modelId="{38565B22-AA1C-4711-895A-BE83B784E2B2}" type="parTrans" cxnId="{A8140FC1-05C1-40BB-B5E7-305BE7A8EFCE}">
      <dgm:prSet/>
      <dgm:spPr/>
      <dgm:t>
        <a:bodyPr/>
        <a:lstStyle/>
        <a:p>
          <a:endParaRPr lang="en-US"/>
        </a:p>
      </dgm:t>
    </dgm:pt>
    <dgm:pt modelId="{8BD52CCB-AE4C-4FD8-92E5-6BF261361C7E}" type="sibTrans" cxnId="{A8140FC1-05C1-40BB-B5E7-305BE7A8EFCE}">
      <dgm:prSet/>
      <dgm:spPr/>
      <dgm:t>
        <a:bodyPr/>
        <a:lstStyle/>
        <a:p>
          <a:endParaRPr lang="en-US"/>
        </a:p>
      </dgm:t>
    </dgm:pt>
    <dgm:pt modelId="{65204150-3388-45F5-A4EC-4B805071B9FC}">
      <dgm:prSet phldrT="[Text]"/>
      <dgm:spPr/>
      <dgm:t>
        <a:bodyPr/>
        <a:lstStyle/>
        <a:p>
          <a:r>
            <a:rPr lang="en-US" dirty="0" smtClean="0"/>
            <a:t>2013</a:t>
          </a:r>
          <a:endParaRPr lang="en-US" dirty="0"/>
        </a:p>
      </dgm:t>
    </dgm:pt>
    <dgm:pt modelId="{35B1246C-C377-4705-AE88-5BCC13B9B1A6}" type="parTrans" cxnId="{64531069-91BE-4E28-A022-1E67FEEC399E}">
      <dgm:prSet/>
      <dgm:spPr/>
      <dgm:t>
        <a:bodyPr/>
        <a:lstStyle/>
        <a:p>
          <a:endParaRPr lang="en-US"/>
        </a:p>
      </dgm:t>
    </dgm:pt>
    <dgm:pt modelId="{7D12C220-4F88-4AA7-B834-B7D4BDF16A31}" type="sibTrans" cxnId="{64531069-91BE-4E28-A022-1E67FEEC399E}">
      <dgm:prSet/>
      <dgm:spPr/>
      <dgm:t>
        <a:bodyPr/>
        <a:lstStyle/>
        <a:p>
          <a:endParaRPr lang="en-US"/>
        </a:p>
      </dgm:t>
    </dgm:pt>
    <dgm:pt modelId="{AA300391-0C59-4CEA-A3D0-56FF8E4B345C}">
      <dgm:prSet phldrT="[Text]"/>
      <dgm:spPr/>
      <dgm:t>
        <a:bodyPr/>
        <a:lstStyle/>
        <a:p>
          <a:r>
            <a:rPr lang="en-US" dirty="0" smtClean="0"/>
            <a:t>- </a:t>
          </a:r>
          <a:r>
            <a:rPr lang="en-US" dirty="0" smtClean="0"/>
            <a:t>Stand-up Steering Committee</a:t>
          </a:r>
        </a:p>
        <a:p>
          <a:r>
            <a:rPr lang="en-US" dirty="0" smtClean="0"/>
            <a:t>- Intensive Coder Education </a:t>
          </a:r>
        </a:p>
        <a:p>
          <a:r>
            <a:rPr lang="en-US" dirty="0" smtClean="0"/>
            <a:t>- Perform System Upgrades </a:t>
          </a:r>
          <a:r>
            <a:rPr lang="en-US" dirty="0" smtClean="0"/>
            <a:t>as needed</a:t>
          </a:r>
        </a:p>
        <a:p>
          <a:r>
            <a:rPr lang="en-US" dirty="0" smtClean="0"/>
            <a:t>- Develop / Deploy Test Scripts </a:t>
          </a:r>
          <a:endParaRPr lang="en-US" dirty="0" smtClean="0"/>
        </a:p>
      </dgm:t>
    </dgm:pt>
    <dgm:pt modelId="{F5A00B7F-0C55-4998-8217-ABB9497AA636}" type="parTrans" cxnId="{E8C89AC2-4A6D-4208-9694-32CB10CDEBC6}">
      <dgm:prSet/>
      <dgm:spPr/>
      <dgm:t>
        <a:bodyPr/>
        <a:lstStyle/>
        <a:p>
          <a:endParaRPr lang="en-US"/>
        </a:p>
      </dgm:t>
    </dgm:pt>
    <dgm:pt modelId="{230BCA63-2D6E-46DA-B2E8-BA261A1C9821}" type="sibTrans" cxnId="{E8C89AC2-4A6D-4208-9694-32CB10CDEBC6}">
      <dgm:prSet/>
      <dgm:spPr/>
      <dgm:t>
        <a:bodyPr/>
        <a:lstStyle/>
        <a:p>
          <a:endParaRPr lang="en-US"/>
        </a:p>
      </dgm:t>
    </dgm:pt>
    <dgm:pt modelId="{0CAC57FE-2EF7-4CCE-889E-270267486817}">
      <dgm:prSet phldrT="[Text]"/>
      <dgm:spPr/>
      <dgm:t>
        <a:bodyPr/>
        <a:lstStyle/>
        <a:p>
          <a:r>
            <a:rPr lang="en-US" dirty="0" smtClean="0"/>
            <a:t>2014</a:t>
          </a:r>
        </a:p>
      </dgm:t>
    </dgm:pt>
    <dgm:pt modelId="{E874B0B4-982D-454E-8FD7-7BD573918692}" type="parTrans" cxnId="{E5B8A58B-F1A8-44F9-B9D5-8D552E0B9554}">
      <dgm:prSet/>
      <dgm:spPr/>
      <dgm:t>
        <a:bodyPr/>
        <a:lstStyle/>
        <a:p>
          <a:endParaRPr lang="en-US"/>
        </a:p>
      </dgm:t>
    </dgm:pt>
    <dgm:pt modelId="{ABE5401A-09E6-43FD-93B1-9BC59E9190C0}" type="sibTrans" cxnId="{E5B8A58B-F1A8-44F9-B9D5-8D552E0B9554}">
      <dgm:prSet/>
      <dgm:spPr/>
      <dgm:t>
        <a:bodyPr/>
        <a:lstStyle/>
        <a:p>
          <a:endParaRPr lang="en-US"/>
        </a:p>
      </dgm:t>
    </dgm:pt>
    <dgm:pt modelId="{3FD66891-5A89-4AE2-B4E6-2F13E55EE17E}">
      <dgm:prSet/>
      <dgm:spPr/>
      <dgm:t>
        <a:bodyPr/>
        <a:lstStyle/>
        <a:p>
          <a:r>
            <a:rPr lang="en-US" dirty="0" smtClean="0"/>
            <a:t>- Educate Hospital Staff and Physicians </a:t>
          </a:r>
        </a:p>
        <a:p>
          <a:r>
            <a:rPr lang="en-US" dirty="0" smtClean="0"/>
            <a:t>- Ongoing Coder Education</a:t>
          </a:r>
          <a:endParaRPr lang="en-US" dirty="0" smtClean="0"/>
        </a:p>
        <a:p>
          <a:r>
            <a:rPr lang="en-US" dirty="0" smtClean="0"/>
            <a:t>- Integrated Testing</a:t>
          </a:r>
        </a:p>
        <a:p>
          <a:r>
            <a:rPr lang="en-US" dirty="0" smtClean="0"/>
            <a:t>- Live: October </a:t>
          </a:r>
          <a:r>
            <a:rPr lang="en-US" dirty="0" smtClean="0"/>
            <a:t>1</a:t>
          </a:r>
          <a:r>
            <a:rPr lang="en-US" baseline="30000" dirty="0" smtClean="0"/>
            <a:t>st</a:t>
          </a:r>
        </a:p>
        <a:p>
          <a:r>
            <a:rPr lang="en-US" dirty="0" smtClean="0"/>
            <a:t>- Post-Live Monitoring</a:t>
          </a:r>
          <a:endParaRPr lang="en-US" baseline="30000" dirty="0" smtClean="0"/>
        </a:p>
      </dgm:t>
    </dgm:pt>
    <dgm:pt modelId="{8629813E-66A7-4493-BD7C-BB4A9EB6A776}" type="parTrans" cxnId="{A556EAB5-2E66-433F-B87E-B4C242971337}">
      <dgm:prSet/>
      <dgm:spPr/>
      <dgm:t>
        <a:bodyPr/>
        <a:lstStyle/>
        <a:p>
          <a:endParaRPr lang="en-US"/>
        </a:p>
      </dgm:t>
    </dgm:pt>
    <dgm:pt modelId="{F849CF13-3D33-4D7B-964D-FCDF167AD085}" type="sibTrans" cxnId="{A556EAB5-2E66-433F-B87E-B4C242971337}">
      <dgm:prSet/>
      <dgm:spPr/>
      <dgm:t>
        <a:bodyPr/>
        <a:lstStyle/>
        <a:p>
          <a:endParaRPr lang="en-US"/>
        </a:p>
      </dgm:t>
    </dgm:pt>
    <dgm:pt modelId="{D9932210-D4E3-4A3C-83AB-604D585B20F0}" type="pres">
      <dgm:prSet presAssocID="{1D74F767-EC05-43B6-A715-3AB3FC240FB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0596228-5E60-4872-9624-AF9FFD93C7D3}" type="pres">
      <dgm:prSet presAssocID="{B841C76F-E962-45AC-A757-F3D13F1CDBE1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FF614-ED43-40B7-AEA7-43241A89DB33}" type="pres">
      <dgm:prSet presAssocID="{B841C76F-E962-45AC-A757-F3D13F1CDBE1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E8CD7-DF07-4087-9F0A-7AD9FB735E4B}" type="pres">
      <dgm:prSet presAssocID="{D1751D96-95F9-4C9F-8336-1D23EBFB1DF6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EBCF1E-DEE8-4B24-92B3-88BE5C8A5752}" type="pres">
      <dgm:prSet presAssocID="{D1751D96-95F9-4C9F-8336-1D23EBFB1DF6}" presName="childText2" presStyleLbl="solidAlignAcc1" presStyleIdx="1" presStyleCnt="4" custScaleY="1160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34CAB-0870-4297-A14E-873449EB4F0D}" type="pres">
      <dgm:prSet presAssocID="{65204150-3388-45F5-A4EC-4B805071B9FC}" presName="parentText3" presStyleLbl="node1" presStyleIdx="2" presStyleCnt="4" custLinFactNeighborY="752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17E76-1647-4B62-B7C7-1CEB341527D5}" type="pres">
      <dgm:prSet presAssocID="{65204150-3388-45F5-A4EC-4B805071B9FC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60FBF-308F-4E8B-A176-16B1F10BAD29}" type="pres">
      <dgm:prSet presAssocID="{0CAC57FE-2EF7-4CCE-889E-270267486817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40B6E-D0FC-4C4D-882F-23912C2279A5}" type="pres">
      <dgm:prSet presAssocID="{0CAC57FE-2EF7-4CCE-889E-270267486817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B8A58B-F1A8-44F9-B9D5-8D552E0B9554}" srcId="{1D74F767-EC05-43B6-A715-3AB3FC240FBB}" destId="{0CAC57FE-2EF7-4CCE-889E-270267486817}" srcOrd="3" destOrd="0" parTransId="{E874B0B4-982D-454E-8FD7-7BD573918692}" sibTransId="{ABE5401A-09E6-43FD-93B1-9BC59E9190C0}"/>
    <dgm:cxn modelId="{C90BA404-E13F-46C4-8587-71EF8DDA05CB}" type="presOf" srcId="{AB1F94B4-C532-4BFB-ADAC-BF27B8145A27}" destId="{A7EBCF1E-DEE8-4B24-92B3-88BE5C8A5752}" srcOrd="0" destOrd="0" presId="urn:microsoft.com/office/officeart/2009/3/layout/IncreasingArrowsProcess"/>
    <dgm:cxn modelId="{923DF7DC-0B35-4A2B-976A-728784146AE6}" type="presOf" srcId="{D1751D96-95F9-4C9F-8336-1D23EBFB1DF6}" destId="{1B4E8CD7-DF07-4087-9F0A-7AD9FB735E4B}" srcOrd="0" destOrd="0" presId="urn:microsoft.com/office/officeart/2009/3/layout/IncreasingArrowsProcess"/>
    <dgm:cxn modelId="{EBF286F1-FCF4-42D6-BE83-35E504D46F81}" type="presOf" srcId="{3FD66891-5A89-4AE2-B4E6-2F13E55EE17E}" destId="{10340B6E-D0FC-4C4D-882F-23912C2279A5}" srcOrd="0" destOrd="0" presId="urn:microsoft.com/office/officeart/2009/3/layout/IncreasingArrowsProcess"/>
    <dgm:cxn modelId="{3FC76C97-EBA9-4EF8-AB81-BF4951CE199F}" type="presOf" srcId="{1D74F767-EC05-43B6-A715-3AB3FC240FBB}" destId="{D9932210-D4E3-4A3C-83AB-604D585B20F0}" srcOrd="0" destOrd="0" presId="urn:microsoft.com/office/officeart/2009/3/layout/IncreasingArrowsProcess"/>
    <dgm:cxn modelId="{A25D1D09-B765-4A57-93D7-442635B6C6C9}" type="presOf" srcId="{B841C76F-E962-45AC-A757-F3D13F1CDBE1}" destId="{00596228-5E60-4872-9624-AF9FFD93C7D3}" srcOrd="0" destOrd="0" presId="urn:microsoft.com/office/officeart/2009/3/layout/IncreasingArrowsProcess"/>
    <dgm:cxn modelId="{A8140FC1-05C1-40BB-B5E7-305BE7A8EFCE}" srcId="{D1751D96-95F9-4C9F-8336-1D23EBFB1DF6}" destId="{AB1F94B4-C532-4BFB-ADAC-BF27B8145A27}" srcOrd="0" destOrd="0" parTransId="{38565B22-AA1C-4711-895A-BE83B784E2B2}" sibTransId="{8BD52CCB-AE4C-4FD8-92E5-6BF261361C7E}"/>
    <dgm:cxn modelId="{623B8F23-719E-438C-8DB3-70B381CCD570}" type="presOf" srcId="{AA300391-0C59-4CEA-A3D0-56FF8E4B345C}" destId="{1B717E76-1647-4B62-B7C7-1CEB341527D5}" srcOrd="0" destOrd="0" presId="urn:microsoft.com/office/officeart/2009/3/layout/IncreasingArrowsProcess"/>
    <dgm:cxn modelId="{DB504CBB-E865-4E40-B8EC-0919D3A93C9C}" type="presOf" srcId="{0CAC57FE-2EF7-4CCE-889E-270267486817}" destId="{B0460FBF-308F-4E8B-A176-16B1F10BAD29}" srcOrd="0" destOrd="0" presId="urn:microsoft.com/office/officeart/2009/3/layout/IncreasingArrowsProcess"/>
    <dgm:cxn modelId="{A556EAB5-2E66-433F-B87E-B4C242971337}" srcId="{0CAC57FE-2EF7-4CCE-889E-270267486817}" destId="{3FD66891-5A89-4AE2-B4E6-2F13E55EE17E}" srcOrd="0" destOrd="0" parTransId="{8629813E-66A7-4493-BD7C-BB4A9EB6A776}" sibTransId="{F849CF13-3D33-4D7B-964D-FCDF167AD085}"/>
    <dgm:cxn modelId="{2F969D21-CA74-429E-BDAC-CCFD3C595BA3}" type="presOf" srcId="{8BC296E6-CFDC-4F42-A2D7-85B051A65569}" destId="{0CFFF614-ED43-40B7-AEA7-43241A89DB33}" srcOrd="0" destOrd="0" presId="urn:microsoft.com/office/officeart/2009/3/layout/IncreasingArrowsProcess"/>
    <dgm:cxn modelId="{62636033-913C-44B5-9DAE-41DC3CBA7B8E}" srcId="{1D74F767-EC05-43B6-A715-3AB3FC240FBB}" destId="{D1751D96-95F9-4C9F-8336-1D23EBFB1DF6}" srcOrd="1" destOrd="0" parTransId="{C4A82F80-530B-43E4-B706-142124D50BDB}" sibTransId="{A81DD84A-99A1-44AE-B623-6ABA0C4FD674}"/>
    <dgm:cxn modelId="{E8C89AC2-4A6D-4208-9694-32CB10CDEBC6}" srcId="{65204150-3388-45F5-A4EC-4B805071B9FC}" destId="{AA300391-0C59-4CEA-A3D0-56FF8E4B345C}" srcOrd="0" destOrd="0" parTransId="{F5A00B7F-0C55-4998-8217-ABB9497AA636}" sibTransId="{230BCA63-2D6E-46DA-B2E8-BA261A1C9821}"/>
    <dgm:cxn modelId="{F8565424-61DA-4F26-962C-D32E514D0413}" srcId="{B841C76F-E962-45AC-A757-F3D13F1CDBE1}" destId="{8BC296E6-CFDC-4F42-A2D7-85B051A65569}" srcOrd="0" destOrd="0" parTransId="{C3ABB826-25AF-4DB5-9403-C715F67FF3A6}" sibTransId="{A59EBD1D-4F6C-4C5B-82D6-3B0F45BD2F11}"/>
    <dgm:cxn modelId="{64531069-91BE-4E28-A022-1E67FEEC399E}" srcId="{1D74F767-EC05-43B6-A715-3AB3FC240FBB}" destId="{65204150-3388-45F5-A4EC-4B805071B9FC}" srcOrd="2" destOrd="0" parTransId="{35B1246C-C377-4705-AE88-5BCC13B9B1A6}" sibTransId="{7D12C220-4F88-4AA7-B834-B7D4BDF16A31}"/>
    <dgm:cxn modelId="{A2EF2B20-528F-4C17-966B-31441CEBA588}" srcId="{1D74F767-EC05-43B6-A715-3AB3FC240FBB}" destId="{B841C76F-E962-45AC-A757-F3D13F1CDBE1}" srcOrd="0" destOrd="0" parTransId="{5F0B9424-ABA1-4F15-A17B-02672DDC0C44}" sibTransId="{8C78DEB6-8998-4862-A511-B7C447B9BD71}"/>
    <dgm:cxn modelId="{EDCD2BD7-9016-4B6A-967D-C675A9902D12}" type="presOf" srcId="{65204150-3388-45F5-A4EC-4B805071B9FC}" destId="{07734CAB-0870-4297-A14E-873449EB4F0D}" srcOrd="0" destOrd="0" presId="urn:microsoft.com/office/officeart/2009/3/layout/IncreasingArrowsProcess"/>
    <dgm:cxn modelId="{802E27E6-06A1-4E6D-A4D2-4D532757008B}" type="presParOf" srcId="{D9932210-D4E3-4A3C-83AB-604D585B20F0}" destId="{00596228-5E60-4872-9624-AF9FFD93C7D3}" srcOrd="0" destOrd="0" presId="urn:microsoft.com/office/officeart/2009/3/layout/IncreasingArrowsProcess"/>
    <dgm:cxn modelId="{902A190A-52E3-4247-8301-70A12DB6BC07}" type="presParOf" srcId="{D9932210-D4E3-4A3C-83AB-604D585B20F0}" destId="{0CFFF614-ED43-40B7-AEA7-43241A89DB33}" srcOrd="1" destOrd="0" presId="urn:microsoft.com/office/officeart/2009/3/layout/IncreasingArrowsProcess"/>
    <dgm:cxn modelId="{33A2BDB1-B7D5-4574-ABEC-93CC3AC19557}" type="presParOf" srcId="{D9932210-D4E3-4A3C-83AB-604D585B20F0}" destId="{1B4E8CD7-DF07-4087-9F0A-7AD9FB735E4B}" srcOrd="2" destOrd="0" presId="urn:microsoft.com/office/officeart/2009/3/layout/IncreasingArrowsProcess"/>
    <dgm:cxn modelId="{AE220DEC-D57C-4891-8A90-DC8B98003415}" type="presParOf" srcId="{D9932210-D4E3-4A3C-83AB-604D585B20F0}" destId="{A7EBCF1E-DEE8-4B24-92B3-88BE5C8A5752}" srcOrd="3" destOrd="0" presId="urn:microsoft.com/office/officeart/2009/3/layout/IncreasingArrowsProcess"/>
    <dgm:cxn modelId="{DC77ECA5-EB28-4088-9F1B-B1B85D59727B}" type="presParOf" srcId="{D9932210-D4E3-4A3C-83AB-604D585B20F0}" destId="{07734CAB-0870-4297-A14E-873449EB4F0D}" srcOrd="4" destOrd="0" presId="urn:microsoft.com/office/officeart/2009/3/layout/IncreasingArrowsProcess"/>
    <dgm:cxn modelId="{6C6AEC5D-BE3B-4D55-870E-214F2FE6D73A}" type="presParOf" srcId="{D9932210-D4E3-4A3C-83AB-604D585B20F0}" destId="{1B717E76-1647-4B62-B7C7-1CEB341527D5}" srcOrd="5" destOrd="0" presId="urn:microsoft.com/office/officeart/2009/3/layout/IncreasingArrowsProcess"/>
    <dgm:cxn modelId="{5F74404D-4B37-4627-BD2C-3F3C8EB73938}" type="presParOf" srcId="{D9932210-D4E3-4A3C-83AB-604D585B20F0}" destId="{B0460FBF-308F-4E8B-A176-16B1F10BAD29}" srcOrd="6" destOrd="0" presId="urn:microsoft.com/office/officeart/2009/3/layout/IncreasingArrowsProcess"/>
    <dgm:cxn modelId="{D25AB468-A9FA-4D89-94E5-40C8CF63AF19}" type="presParOf" srcId="{D9932210-D4E3-4A3C-83AB-604D585B20F0}" destId="{10340B6E-D0FC-4C4D-882F-23912C2279A5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96228-5E60-4872-9624-AF9FFD93C7D3}">
      <dsp:nvSpPr>
        <dsp:cNvPr id="0" name=""/>
        <dsp:cNvSpPr/>
      </dsp:nvSpPr>
      <dsp:spPr>
        <a:xfrm>
          <a:off x="0" y="541611"/>
          <a:ext cx="8382000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37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2011</a:t>
          </a:r>
          <a:endParaRPr lang="en-US" sz="2400" kern="1200" dirty="0"/>
        </a:p>
      </dsp:txBody>
      <dsp:txXfrm>
        <a:off x="0" y="846684"/>
        <a:ext cx="8076927" cy="610147"/>
      </dsp:txXfrm>
    </dsp:sp>
    <dsp:sp modelId="{0CFFF614-ED43-40B7-AEA7-43241A89DB33}">
      <dsp:nvSpPr>
        <dsp:cNvPr id="0" name=""/>
        <dsp:cNvSpPr/>
      </dsp:nvSpPr>
      <dsp:spPr>
        <a:xfrm>
          <a:off x="0" y="1484623"/>
          <a:ext cx="1932051" cy="22571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Introduction and Education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Research Assessment Vendors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Project Planning</a:t>
          </a:r>
          <a:endParaRPr lang="en-US" sz="1600" kern="1200" dirty="0"/>
        </a:p>
      </dsp:txBody>
      <dsp:txXfrm>
        <a:off x="0" y="1484623"/>
        <a:ext cx="1932051" cy="2257174"/>
      </dsp:txXfrm>
    </dsp:sp>
    <dsp:sp modelId="{1B4E8CD7-DF07-4087-9F0A-7AD9FB735E4B}">
      <dsp:nvSpPr>
        <dsp:cNvPr id="0" name=""/>
        <dsp:cNvSpPr/>
      </dsp:nvSpPr>
      <dsp:spPr>
        <a:xfrm>
          <a:off x="1932050" y="948231"/>
          <a:ext cx="6449949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37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2012</a:t>
          </a:r>
          <a:endParaRPr lang="en-US" sz="2400" kern="1200" dirty="0"/>
        </a:p>
      </dsp:txBody>
      <dsp:txXfrm>
        <a:off x="1932050" y="1253304"/>
        <a:ext cx="6144876" cy="610147"/>
      </dsp:txXfrm>
    </dsp:sp>
    <dsp:sp modelId="{A7EBCF1E-DEE8-4B24-92B3-88BE5C8A5752}">
      <dsp:nvSpPr>
        <dsp:cNvPr id="0" name=""/>
        <dsp:cNvSpPr/>
      </dsp:nvSpPr>
      <dsp:spPr>
        <a:xfrm>
          <a:off x="1932050" y="1714931"/>
          <a:ext cx="1932051" cy="255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-Implement Billing Regulatory Updates (EDI 5010)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Complete Readiness  Assessment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Coder Anatomy and Physiology </a:t>
          </a:r>
          <a:r>
            <a:rPr lang="en-US" sz="1600" kern="1200" dirty="0" smtClean="0"/>
            <a:t>Education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Define Project Charter / Statement of Work</a:t>
          </a:r>
          <a:endParaRPr lang="en-US" sz="1600" kern="1200" dirty="0" smtClean="0"/>
        </a:p>
      </dsp:txBody>
      <dsp:txXfrm>
        <a:off x="1932050" y="1714931"/>
        <a:ext cx="1932051" cy="2552267"/>
      </dsp:txXfrm>
    </dsp:sp>
    <dsp:sp modelId="{07734CAB-0870-4297-A14E-873449EB4F0D}">
      <dsp:nvSpPr>
        <dsp:cNvPr id="0" name=""/>
        <dsp:cNvSpPr/>
      </dsp:nvSpPr>
      <dsp:spPr>
        <a:xfrm>
          <a:off x="3864102" y="1446702"/>
          <a:ext cx="4517898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37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2013</a:t>
          </a:r>
          <a:endParaRPr lang="en-US" sz="2400" kern="1200" dirty="0"/>
        </a:p>
      </dsp:txBody>
      <dsp:txXfrm>
        <a:off x="3864102" y="1751775"/>
        <a:ext cx="4212825" cy="610147"/>
      </dsp:txXfrm>
    </dsp:sp>
    <dsp:sp modelId="{1B717E76-1647-4B62-B7C7-1CEB341527D5}">
      <dsp:nvSpPr>
        <dsp:cNvPr id="0" name=""/>
        <dsp:cNvSpPr/>
      </dsp:nvSpPr>
      <dsp:spPr>
        <a:xfrm>
          <a:off x="3864102" y="2297864"/>
          <a:ext cx="1932051" cy="2214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smtClean="0"/>
            <a:t>Stand-up Steering Committee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Intensive Coder Education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Perform System Upgrades </a:t>
          </a:r>
          <a:r>
            <a:rPr lang="en-US" sz="1600" kern="1200" dirty="0" smtClean="0"/>
            <a:t>as needed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Develop / Deploy Test Scripts </a:t>
          </a:r>
          <a:endParaRPr lang="en-US" sz="1600" kern="1200" dirty="0" smtClean="0"/>
        </a:p>
      </dsp:txBody>
      <dsp:txXfrm>
        <a:off x="3864102" y="2297864"/>
        <a:ext cx="1932051" cy="2214349"/>
      </dsp:txXfrm>
    </dsp:sp>
    <dsp:sp modelId="{B0460FBF-308F-4E8B-A176-16B1F10BAD29}">
      <dsp:nvSpPr>
        <dsp:cNvPr id="0" name=""/>
        <dsp:cNvSpPr/>
      </dsp:nvSpPr>
      <dsp:spPr>
        <a:xfrm>
          <a:off x="5796153" y="1761471"/>
          <a:ext cx="2585847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37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2014</a:t>
          </a:r>
        </a:p>
      </dsp:txBody>
      <dsp:txXfrm>
        <a:off x="5796153" y="2066544"/>
        <a:ext cx="2280774" cy="610147"/>
      </dsp:txXfrm>
    </dsp:sp>
    <dsp:sp modelId="{10340B6E-D0FC-4C4D-882F-23912C2279A5}">
      <dsp:nvSpPr>
        <dsp:cNvPr id="0" name=""/>
        <dsp:cNvSpPr/>
      </dsp:nvSpPr>
      <dsp:spPr>
        <a:xfrm>
          <a:off x="5796153" y="2704484"/>
          <a:ext cx="1949653" cy="2240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Educate Hospital Staff and Physicians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Ongoing Coder Education</a:t>
          </a:r>
          <a:endParaRPr lang="en-US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Integrated Testing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Live: October </a:t>
          </a:r>
          <a:r>
            <a:rPr lang="en-US" sz="1600" kern="1200" dirty="0" smtClean="0"/>
            <a:t>1</a:t>
          </a:r>
          <a:r>
            <a:rPr lang="en-US" sz="1600" kern="1200" baseline="30000" dirty="0" smtClean="0"/>
            <a:t>st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Post-Live Monitoring</a:t>
          </a:r>
          <a:endParaRPr lang="en-US" sz="1600" kern="1200" baseline="30000" dirty="0" smtClean="0"/>
        </a:p>
      </dsp:txBody>
      <dsp:txXfrm>
        <a:off x="5796153" y="2704484"/>
        <a:ext cx="1949653" cy="2240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03" tIns="45953" rIns="91903" bIns="45953" numCol="1" anchor="t" anchorCtr="0" compatLnSpc="1">
            <a:prstTxWarp prst="textNoShape">
              <a:avLst/>
            </a:prstTxWarp>
            <a:spAutoFit/>
          </a:bodyPr>
          <a:lstStyle>
            <a:lvl1pPr defTabSz="9175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32125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03" tIns="45953" rIns="91903" bIns="45953" numCol="1" anchor="t" anchorCtr="0" compatLnSpc="1">
            <a:prstTxWarp prst="textNoShape">
              <a:avLst/>
            </a:prstTxWarp>
            <a:spAutoFit/>
          </a:bodyPr>
          <a:lstStyle>
            <a:lvl1pPr algn="r" defTabSz="9175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20175"/>
            <a:ext cx="3032125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03" tIns="45953" rIns="91903" bIns="45953" numCol="1" anchor="b" anchorCtr="0" compatLnSpc="1">
            <a:prstTxWarp prst="textNoShape">
              <a:avLst/>
            </a:prstTxWarp>
            <a:spAutoFit/>
          </a:bodyPr>
          <a:lstStyle>
            <a:lvl1pPr defTabSz="9175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9020175"/>
            <a:ext cx="3032125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03" tIns="45953" rIns="91903" bIns="45953" numCol="1" anchor="b" anchorCtr="0" compatLnSpc="1">
            <a:prstTxWarp prst="textNoShape">
              <a:avLst/>
            </a:prstTxWarp>
            <a:spAutoFit/>
          </a:bodyPr>
          <a:lstStyle>
            <a:lvl1pPr algn="r" defTabSz="9175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EAF291-FA6B-4180-B994-F8D0F7F207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13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97" tIns="45949" rIns="91897" bIns="45949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97" tIns="45949" rIns="91897" bIns="45949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240676D-4178-4D08-84B4-CB7FAB10E0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06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1742C-167A-436C-A1A8-291F115693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1B308-FD8C-46D8-8D64-6103B64BF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70BBE-06CF-4C79-A5CA-F350089AF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127D4-69F0-45EA-B9D7-3313A0A77B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829F2-C75F-4EFC-8207-8129A839F9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8944D-0320-4390-87D8-87DA408C5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9F96-A504-43DE-8601-01289A13D7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22787-4AC5-45EB-8A77-EB7342C7ED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50D69-ED3B-4842-9DAA-9B073D427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9A86E-5115-4BAD-8A23-D3E6920080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9200-070C-48C5-9780-267F159EB4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pPr>
              <a:defRPr/>
            </a:pPr>
            <a:fld id="{9EB5742F-9411-4511-A1BC-20F8D2CE72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2590800" y="1676400"/>
          <a:ext cx="3616325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Bitmap Image" r:id="rId14" imgW="1676634" imgH="1695687" progId="PBrush">
                  <p:embed/>
                </p:oleObj>
              </mc:Choice>
              <mc:Fallback>
                <p:oleObj name="Bitmap Image" r:id="rId14" imgW="1676634" imgH="1695687" progId="PBrush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76400"/>
                        <a:ext cx="3616325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6934200" y="5867400"/>
          <a:ext cx="19812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Photo Editor Photo" r:id="rId16" imgW="3076190" imgH="1380952" progId="">
                  <p:embed/>
                </p:oleObj>
              </mc:Choice>
              <mc:Fallback>
                <p:oleObj name="Photo Editor Photo" r:id="rId16" imgW="3076190" imgH="1380952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23175"/>
                      <a:stretch>
                        <a:fillRect/>
                      </a:stretch>
                    </p:blipFill>
                    <p:spPr bwMode="auto">
                      <a:xfrm>
                        <a:off x="6934200" y="5867400"/>
                        <a:ext cx="19812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 u="sng">
          <a:solidFill>
            <a:schemeClr val="accent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u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ICD-10 Preparation at </a:t>
            </a:r>
            <a:br>
              <a:rPr lang="en-US" sz="4000" u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u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Virginia Hospital Center</a:t>
            </a:r>
            <a:endParaRPr lang="en-US" sz="4000" u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HealthTechNet</a:t>
            </a:r>
          </a:p>
          <a:p>
            <a:r>
              <a:rPr lang="en-US" dirty="0" smtClean="0"/>
              <a:t>July 19,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Agenda</a:t>
            </a:r>
            <a:endParaRPr lang="en-US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ICD-10</a:t>
            </a:r>
            <a:endParaRPr lang="en-US" dirty="0" smtClean="0"/>
          </a:p>
          <a:p>
            <a:r>
              <a:rPr lang="en-US" dirty="0" smtClean="0"/>
              <a:t>Timeline </a:t>
            </a:r>
          </a:p>
          <a:p>
            <a:r>
              <a:rPr lang="en-US" dirty="0" smtClean="0"/>
              <a:t>Readiness Assessment</a:t>
            </a:r>
          </a:p>
          <a:p>
            <a:r>
              <a:rPr lang="en-US" dirty="0" smtClean="0"/>
              <a:t>Departments and Systems Impacted</a:t>
            </a:r>
          </a:p>
          <a:p>
            <a:r>
              <a:rPr lang="en-US" dirty="0" smtClean="0"/>
              <a:t>Steering Committee</a:t>
            </a:r>
          </a:p>
          <a:p>
            <a:r>
              <a:rPr lang="en-US" dirty="0" smtClean="0"/>
              <a:t>Education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4127D4-69F0-45EA-B9D7-3313A0A77B6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What’s New in ICD-10?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ICD-9</a:t>
            </a:r>
          </a:p>
        </p:txBody>
      </p:sp>
      <p:sp>
        <p:nvSpPr>
          <p:cNvPr id="512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3-5 Characters in Length</a:t>
            </a:r>
          </a:p>
          <a:p>
            <a:r>
              <a:rPr lang="en-US" dirty="0" smtClean="0"/>
              <a:t>16,000 Codes</a:t>
            </a:r>
          </a:p>
          <a:p>
            <a:r>
              <a:rPr lang="en-US" dirty="0" smtClean="0"/>
              <a:t>Limited space for adding new codes</a:t>
            </a:r>
          </a:p>
          <a:p>
            <a:r>
              <a:rPr lang="en-US" dirty="0" smtClean="0"/>
              <a:t>Lacks details</a:t>
            </a:r>
          </a:p>
          <a:p>
            <a:r>
              <a:rPr lang="en-US" dirty="0" smtClean="0"/>
              <a:t>Based on outdated technology</a:t>
            </a:r>
          </a:p>
        </p:txBody>
      </p:sp>
      <p:sp>
        <p:nvSpPr>
          <p:cNvPr id="512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ICD-10</a:t>
            </a:r>
          </a:p>
        </p:txBody>
      </p:sp>
      <p:sp>
        <p:nvSpPr>
          <p:cNvPr id="512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3-7 Characters in Length</a:t>
            </a:r>
          </a:p>
          <a:p>
            <a:r>
              <a:rPr lang="en-US" dirty="0" smtClean="0"/>
              <a:t>140,600 Codes</a:t>
            </a:r>
          </a:p>
          <a:p>
            <a:r>
              <a:rPr lang="en-US" dirty="0" smtClean="0"/>
              <a:t>Flexible for adding new codes</a:t>
            </a:r>
          </a:p>
          <a:p>
            <a:r>
              <a:rPr lang="en-US" dirty="0" smtClean="0"/>
              <a:t>Very Specific</a:t>
            </a:r>
          </a:p>
          <a:p>
            <a:r>
              <a:rPr lang="en-US" dirty="0" smtClean="0"/>
              <a:t>Reflects current usage of medical terminology and devices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99504A-5D7B-4DB8-9483-5430F09165FA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5128" name="TextBox 7"/>
          <p:cNvSpPr txBox="1">
            <a:spLocks noChangeArrowheads="1"/>
          </p:cNvSpPr>
          <p:nvPr/>
        </p:nvSpPr>
        <p:spPr bwMode="auto">
          <a:xfrm>
            <a:off x="152400" y="6324600"/>
            <a:ext cx="6781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500" dirty="0"/>
              <a:t>Reference: AHA Supplement, researched by Lee Ann Runy</a:t>
            </a:r>
          </a:p>
        </p:txBody>
      </p:sp>
      <p:pic>
        <p:nvPicPr>
          <p:cNvPr id="5129" name="Picture 3" descr="C:\Documents and Settings\jusmith\Local Settings\Temporary Internet Files\Content.IE5\FESWAFZQ\MC9000786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4876800"/>
            <a:ext cx="598488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4" descr="C:\Documents and Settings\jusmith\Local Settings\Temporary Internet Files\Content.IE5\H3EJ4WVI\MC9000787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4475" y="990600"/>
            <a:ext cx="5334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VHC’s ICD-10 Timeline</a:t>
            </a:r>
            <a:endParaRPr lang="en-US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242528"/>
              </p:ext>
            </p:extLst>
          </p:nvPr>
        </p:nvGraphicFramePr>
        <p:xfrm>
          <a:off x="381000" y="838200"/>
          <a:ext cx="8382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7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7AEBDB-47F0-46B0-B7CB-C8459960A3AD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HC_ICD10_Workflow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195"/>
            <a:ext cx="8495391" cy="624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054092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ICD-10 Impacts the Entire Hospital Community 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0"/>
            <a:ext cx="4419600" cy="5105400"/>
          </a:xfrm>
        </p:spPr>
        <p:txBody>
          <a:bodyPr>
            <a:normAutofit fontScale="25000" lnSpcReduction="20000"/>
          </a:bodyPr>
          <a:lstStyle/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Patient Access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Nurses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Case Managers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Physicians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Quality Assurance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Utilization Review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Claims Review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Finance/Patient Financial Services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Contract Management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IT/IS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Senior Management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Human Resources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Compliance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HIM Staff (MTs, CTRs, and other HIM Staff)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HIM and Coding Managers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Auditors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Outpatient Coders</a:t>
            </a:r>
          </a:p>
          <a:p>
            <a:pPr marL="174625" indent="-174625">
              <a:spcAft>
                <a:spcPts val="200"/>
              </a:spcAft>
              <a:buFont typeface="Wingdings" pitchFamily="2" charset="2"/>
              <a:buChar char="§"/>
            </a:pPr>
            <a:r>
              <a:rPr lang="en-US" sz="7200" dirty="0" smtClean="0"/>
              <a:t>Inpatient Coders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08944D-0320-4390-87D8-87DA408C571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4" descr="Stacked floors.jpg"/>
          <p:cNvPicPr>
            <a:picLocks noGrp="1" noChangeAspect="1"/>
          </p:cNvPicPr>
          <p:nvPr>
            <p:ph sz="half" idx="2"/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31526" y="1981200"/>
            <a:ext cx="344334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2400" y="6581001"/>
            <a:ext cx="7162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  <a:buFont typeface="Wingdings" pitchFamily="2" charset="2"/>
              <a:buNone/>
            </a:pPr>
            <a:r>
              <a:rPr lang="en-US" sz="1200" b="1" dirty="0" smtClean="0"/>
              <a:t>Source: Precyse Solutions</a:t>
            </a:r>
            <a:endParaRPr lang="en-US" sz="12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ICD-10 Impacts Many VHC Systems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895600"/>
            <a:ext cx="3810000" cy="2971800"/>
          </a:xfrm>
        </p:spPr>
        <p:txBody>
          <a:bodyPr/>
          <a:lstStyle/>
          <a:p>
            <a:r>
              <a:rPr lang="en-US" sz="2400" dirty="0" smtClean="0"/>
              <a:t>Soarian Financials &amp;  Soarian Clinicals </a:t>
            </a:r>
          </a:p>
          <a:p>
            <a:r>
              <a:rPr lang="en-US" sz="2400" dirty="0" smtClean="0"/>
              <a:t>3M (HIM)</a:t>
            </a:r>
          </a:p>
          <a:p>
            <a:r>
              <a:rPr lang="en-US" sz="2400" dirty="0" smtClean="0"/>
              <a:t>Empower (ED)</a:t>
            </a:r>
          </a:p>
          <a:p>
            <a:r>
              <a:rPr lang="en-US" sz="2400" dirty="0" smtClean="0"/>
              <a:t>Crimson (QRM &amp; HIM)</a:t>
            </a:r>
          </a:p>
          <a:p>
            <a:r>
              <a:rPr lang="en-US" sz="2400" dirty="0" smtClean="0"/>
              <a:t>Sunquest (Lab)</a:t>
            </a:r>
          </a:p>
          <a:p>
            <a:r>
              <a:rPr lang="en-US" sz="2400" dirty="0" smtClean="0"/>
              <a:t>Centricity (Radiology)</a:t>
            </a:r>
          </a:p>
        </p:txBody>
      </p:sp>
      <p:sp>
        <p:nvSpPr>
          <p:cNvPr id="819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3810000" cy="3200400"/>
          </a:xfrm>
        </p:spPr>
        <p:txBody>
          <a:bodyPr/>
          <a:lstStyle/>
          <a:p>
            <a:r>
              <a:rPr lang="en-US" sz="2400" dirty="0" smtClean="0"/>
              <a:t>Emdeon (Claims Submission)</a:t>
            </a:r>
          </a:p>
          <a:p>
            <a:r>
              <a:rPr lang="en-US" sz="2400" dirty="0" smtClean="0"/>
              <a:t>InterQual (QRM)</a:t>
            </a:r>
          </a:p>
          <a:p>
            <a:r>
              <a:rPr lang="en-US" sz="2400" dirty="0" smtClean="0"/>
              <a:t>Midas+ (QRM)</a:t>
            </a:r>
          </a:p>
          <a:p>
            <a:r>
              <a:rPr lang="en-US" sz="2400" dirty="0" smtClean="0"/>
              <a:t>Picis (OR)</a:t>
            </a:r>
          </a:p>
          <a:p>
            <a:r>
              <a:rPr lang="en-US" sz="2400" dirty="0" smtClean="0"/>
              <a:t>Trendstar &amp; StrataJazz (Accounting)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AD808B-21AB-4AF6-89B4-7EDF8172D5E5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8198" name="Content Placeholder 2"/>
          <p:cNvSpPr txBox="1">
            <a:spLocks/>
          </p:cNvSpPr>
          <p:nvPr/>
        </p:nvSpPr>
        <p:spPr bwMode="auto">
          <a:xfrm>
            <a:off x="914400" y="1828800"/>
            <a:ext cx="73152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b="1" dirty="0"/>
              <a:t>Any hospital </a:t>
            </a:r>
            <a:r>
              <a:rPr lang="en-US" sz="2800" b="1" dirty="0" smtClean="0"/>
              <a:t>system, extract or report </a:t>
            </a:r>
            <a:r>
              <a:rPr lang="en-US" sz="2800" b="1" dirty="0"/>
              <a:t>that uses </a:t>
            </a:r>
            <a:r>
              <a:rPr lang="en-US" sz="2800" b="1" dirty="0" smtClean="0"/>
              <a:t>ICD codes </a:t>
            </a:r>
            <a:r>
              <a:rPr lang="en-US" sz="2800" b="1" dirty="0"/>
              <a:t>will be affected, including…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r>
              <a:rPr lang="en-US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Steering Committee Provides Oversight</a:t>
            </a:r>
            <a:endParaRPr lang="en-US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sz="1800" i="1" u="sng" dirty="0" smtClean="0"/>
              <a:t>Who? </a:t>
            </a:r>
          </a:p>
          <a:p>
            <a:pPr lvl="1"/>
            <a:r>
              <a:rPr lang="en-US" sz="1800" dirty="0" smtClean="0"/>
              <a:t>Leaders and Key Stakeholders impacted by ICD-10</a:t>
            </a:r>
          </a:p>
          <a:p>
            <a:pPr>
              <a:buNone/>
            </a:pPr>
            <a:r>
              <a:rPr lang="en-US" sz="1800" i="1" u="sng" dirty="0" smtClean="0"/>
              <a:t>What? </a:t>
            </a:r>
          </a:p>
          <a:p>
            <a:pPr lvl="1"/>
            <a:r>
              <a:rPr lang="en-US" sz="1800" dirty="0" smtClean="0"/>
              <a:t>Provides resources and planning as needed to ensure project success  </a:t>
            </a:r>
          </a:p>
          <a:p>
            <a:pPr lvl="1"/>
            <a:r>
              <a:rPr lang="en-US" sz="1800" dirty="0" smtClean="0"/>
              <a:t>Resolves critical issues and changes in scope including major milestones</a:t>
            </a:r>
          </a:p>
          <a:p>
            <a:pPr lvl="1"/>
            <a:r>
              <a:rPr lang="en-US" sz="1800" dirty="0" smtClean="0"/>
              <a:t>Sounding board for decisions and actions that affect user acceptance of the project</a:t>
            </a:r>
          </a:p>
          <a:p>
            <a:pPr lvl="1"/>
            <a:r>
              <a:rPr lang="en-US" sz="1800" dirty="0" smtClean="0"/>
              <a:t>Reviews decisions, recommendations and requests that are high in integration and complexity</a:t>
            </a:r>
          </a:p>
          <a:p>
            <a:pPr>
              <a:buNone/>
            </a:pPr>
            <a:r>
              <a:rPr lang="en-US" sz="2000" i="1" u="sng" dirty="0" smtClean="0"/>
              <a:t>When?</a:t>
            </a:r>
          </a:p>
          <a:p>
            <a:pPr lvl="1"/>
            <a:r>
              <a:rPr lang="en-US" sz="1800" dirty="0" smtClean="0"/>
              <a:t>February 2013 through December 2014</a:t>
            </a:r>
          </a:p>
          <a:p>
            <a:pPr lvl="1"/>
            <a:r>
              <a:rPr lang="en-US" sz="1800" dirty="0" smtClean="0"/>
              <a:t>Bi-monthly, then transition to monthly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B50D69-ED3B-4842-9DAA-9B073D427C2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295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3886200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VHC Coders began ICD-10 </a:t>
            </a:r>
            <a:r>
              <a:rPr lang="en-US" dirty="0" smtClean="0"/>
              <a:t>in April 2013</a:t>
            </a:r>
            <a:endParaRPr lang="en-US" dirty="0" smtClean="0"/>
          </a:p>
          <a:p>
            <a:r>
              <a:rPr lang="en-US" dirty="0" smtClean="0"/>
              <a:t>Training consists of 29 hours of boot camp style </a:t>
            </a:r>
            <a:r>
              <a:rPr lang="en-US" dirty="0" smtClean="0"/>
              <a:t>over </a:t>
            </a:r>
            <a:r>
              <a:rPr lang="en-US" dirty="0" smtClean="0"/>
              <a:t>5 days</a:t>
            </a:r>
          </a:p>
          <a:p>
            <a:pPr lvl="1"/>
            <a:r>
              <a:rPr lang="en-US" dirty="0" smtClean="0"/>
              <a:t>12 hours for Diagnosis Training</a:t>
            </a:r>
          </a:p>
          <a:p>
            <a:pPr lvl="1"/>
            <a:r>
              <a:rPr lang="en-US" dirty="0" smtClean="0"/>
              <a:t>17 hours for Procedure Training</a:t>
            </a:r>
          </a:p>
          <a:p>
            <a:r>
              <a:rPr lang="en-US" dirty="0" smtClean="0"/>
              <a:t>3 sessions / 7 </a:t>
            </a:r>
            <a:r>
              <a:rPr lang="en-US" dirty="0" smtClean="0"/>
              <a:t>Coders </a:t>
            </a:r>
            <a:r>
              <a:rPr lang="en-US" dirty="0" smtClean="0"/>
              <a:t>in each </a:t>
            </a:r>
            <a:r>
              <a:rPr lang="en-US" dirty="0" smtClean="0"/>
              <a:t>session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z="4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Coder Education Intensive </a:t>
            </a:r>
            <a:endParaRPr lang="en-US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886644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TORMON~1.PRE\LOCALS~1\Temp\articulate\presenter\imgtemp\v7KwKhQP_files\slide0001_image001.jpg"/>
</p:tagLst>
</file>

<file path=ppt/theme/theme1.xml><?xml version="1.0" encoding="utf-8"?>
<a:theme xmlns:a="http://schemas.openxmlformats.org/drawingml/2006/main" name="hospital 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spital 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hospital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spital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spital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spital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spital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spital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spital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Office\Templates\hospital template.pot</Template>
  <TotalTime>2125</TotalTime>
  <Words>362</Words>
  <Application>Microsoft Office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hospital template</vt:lpstr>
      <vt:lpstr>Bitmap Image</vt:lpstr>
      <vt:lpstr>Photo Editor Photo</vt:lpstr>
      <vt:lpstr>ICD-10 Preparation at  Virginia Hospital Center</vt:lpstr>
      <vt:lpstr>Agenda</vt:lpstr>
      <vt:lpstr>What’s New in ICD-10?</vt:lpstr>
      <vt:lpstr>VHC’s ICD-10 Timeline</vt:lpstr>
      <vt:lpstr>PowerPoint Presentation</vt:lpstr>
      <vt:lpstr>ICD-10 Impacts the Entire Hospital Community  </vt:lpstr>
      <vt:lpstr>ICD-10 Impacts Many VHC Systems</vt:lpstr>
      <vt:lpstr>Steering Committee Provides Oversight</vt:lpstr>
      <vt:lpstr>Coder Education Intensive </vt:lpstr>
    </vt:vector>
  </TitlesOfParts>
  <Company>information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Oncology Services</dc:title>
  <dc:creator>Katherine McElwain</dc:creator>
  <cp:lastModifiedBy>dvickers</cp:lastModifiedBy>
  <cp:revision>254</cp:revision>
  <dcterms:created xsi:type="dcterms:W3CDTF">2006-05-03T16:57:56Z</dcterms:created>
  <dcterms:modified xsi:type="dcterms:W3CDTF">2013-07-19T14:49:50Z</dcterms:modified>
</cp:coreProperties>
</file>